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327d066f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327d066f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327d066f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327d066f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327d066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327d066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327d066f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327d066f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327d066f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327d066f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327d066f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327d066f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327d066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327d066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327d066f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327d066f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327d066f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327d066f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327d066f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327d066f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327d066f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327d066f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327d066f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327d066f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327d066f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327d066f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327d066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327d066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b="1" sz="5200"/>
            </a:lvl1pPr>
            <a:lvl2pPr lvl="1" algn="ctr">
              <a:spcBef>
                <a:spcPts val="0"/>
              </a:spcBef>
              <a:spcAft>
                <a:spcPts val="0"/>
              </a:spcAft>
              <a:buSzPts val="5200"/>
              <a:buNone/>
              <a:defRPr b="1" sz="5200"/>
            </a:lvl2pPr>
            <a:lvl3pPr lvl="2" algn="ctr">
              <a:spcBef>
                <a:spcPts val="0"/>
              </a:spcBef>
              <a:spcAft>
                <a:spcPts val="0"/>
              </a:spcAft>
              <a:buSzPts val="5200"/>
              <a:buNone/>
              <a:defRPr b="1" sz="5200"/>
            </a:lvl3pPr>
            <a:lvl4pPr lvl="3" algn="ctr">
              <a:spcBef>
                <a:spcPts val="0"/>
              </a:spcBef>
              <a:spcAft>
                <a:spcPts val="0"/>
              </a:spcAft>
              <a:buSzPts val="5200"/>
              <a:buNone/>
              <a:defRPr b="1" sz="5200"/>
            </a:lvl4pPr>
            <a:lvl5pPr lvl="4" algn="ctr">
              <a:spcBef>
                <a:spcPts val="0"/>
              </a:spcBef>
              <a:spcAft>
                <a:spcPts val="0"/>
              </a:spcAft>
              <a:buSzPts val="5200"/>
              <a:buNone/>
              <a:defRPr b="1" sz="5200"/>
            </a:lvl5pPr>
            <a:lvl6pPr lvl="5" algn="ctr">
              <a:spcBef>
                <a:spcPts val="0"/>
              </a:spcBef>
              <a:spcAft>
                <a:spcPts val="0"/>
              </a:spcAft>
              <a:buSzPts val="5200"/>
              <a:buNone/>
              <a:defRPr b="1" sz="5200"/>
            </a:lvl6pPr>
            <a:lvl7pPr lvl="6" algn="ctr">
              <a:spcBef>
                <a:spcPts val="0"/>
              </a:spcBef>
              <a:spcAft>
                <a:spcPts val="0"/>
              </a:spcAft>
              <a:buSzPts val="5200"/>
              <a:buNone/>
              <a:defRPr b="1" sz="5200"/>
            </a:lvl7pPr>
            <a:lvl8pPr lvl="7" algn="ctr">
              <a:spcBef>
                <a:spcPts val="0"/>
              </a:spcBef>
              <a:spcAft>
                <a:spcPts val="0"/>
              </a:spcAft>
              <a:buSzPts val="5200"/>
              <a:buNone/>
              <a:defRPr b="1" sz="5200"/>
            </a:lvl8pPr>
            <a:lvl9pPr lvl="8" algn="ctr">
              <a:spcBef>
                <a:spcPts val="0"/>
              </a:spcBef>
              <a:spcAft>
                <a:spcPts val="0"/>
              </a:spcAft>
              <a:buSzPts val="5200"/>
              <a:buNone/>
              <a:defRPr b="1"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Clr>
                <a:srgbClr val="F3F3F3"/>
              </a:buClr>
              <a:buSzPts val="1700"/>
              <a:buChar char="●"/>
              <a:defRPr sz="1700">
                <a:solidFill>
                  <a:srgbClr val="F3F3F3"/>
                </a:solidFill>
              </a:defRPr>
            </a:lvl1pPr>
            <a:lvl2pPr indent="-323850" lvl="1" marL="914400">
              <a:spcBef>
                <a:spcPts val="0"/>
              </a:spcBef>
              <a:spcAft>
                <a:spcPts val="0"/>
              </a:spcAft>
              <a:buClr>
                <a:srgbClr val="F3F3F3"/>
              </a:buClr>
              <a:buSzPts val="1500"/>
              <a:buChar char="○"/>
              <a:defRPr sz="1500">
                <a:solidFill>
                  <a:srgbClr val="F3F3F3"/>
                </a:solidFill>
              </a:defRPr>
            </a:lvl2pPr>
            <a:lvl3pPr indent="-323850" lvl="2" marL="1371600">
              <a:spcBef>
                <a:spcPts val="0"/>
              </a:spcBef>
              <a:spcAft>
                <a:spcPts val="0"/>
              </a:spcAft>
              <a:buClr>
                <a:srgbClr val="F3F3F3"/>
              </a:buClr>
              <a:buSzPts val="1500"/>
              <a:buChar char="■"/>
              <a:defRPr sz="1500">
                <a:solidFill>
                  <a:srgbClr val="F3F3F3"/>
                </a:solidFill>
              </a:defRPr>
            </a:lvl3pPr>
            <a:lvl4pPr indent="-323850" lvl="3" marL="1828800">
              <a:spcBef>
                <a:spcPts val="0"/>
              </a:spcBef>
              <a:spcAft>
                <a:spcPts val="0"/>
              </a:spcAft>
              <a:buClr>
                <a:srgbClr val="F3F3F3"/>
              </a:buClr>
              <a:buSzPts val="1500"/>
              <a:buChar char="●"/>
              <a:defRPr sz="1500">
                <a:solidFill>
                  <a:srgbClr val="F3F3F3"/>
                </a:solidFill>
              </a:defRPr>
            </a:lvl4pPr>
            <a:lvl5pPr indent="-323850" lvl="4" marL="2286000">
              <a:spcBef>
                <a:spcPts val="0"/>
              </a:spcBef>
              <a:spcAft>
                <a:spcPts val="0"/>
              </a:spcAft>
              <a:buClr>
                <a:srgbClr val="F3F3F3"/>
              </a:buClr>
              <a:buSzPts val="1500"/>
              <a:buChar char="○"/>
              <a:defRPr sz="1500">
                <a:solidFill>
                  <a:srgbClr val="F3F3F3"/>
                </a:solidFill>
              </a:defRPr>
            </a:lvl5pPr>
            <a:lvl6pPr indent="-323850" lvl="5" marL="2743200">
              <a:spcBef>
                <a:spcPts val="0"/>
              </a:spcBef>
              <a:spcAft>
                <a:spcPts val="0"/>
              </a:spcAft>
              <a:buClr>
                <a:srgbClr val="F3F3F3"/>
              </a:buClr>
              <a:buSzPts val="1500"/>
              <a:buChar char="■"/>
              <a:defRPr sz="1500">
                <a:solidFill>
                  <a:srgbClr val="F3F3F3"/>
                </a:solidFill>
              </a:defRPr>
            </a:lvl6pPr>
            <a:lvl7pPr indent="-323850" lvl="6" marL="3200400">
              <a:spcBef>
                <a:spcPts val="0"/>
              </a:spcBef>
              <a:spcAft>
                <a:spcPts val="0"/>
              </a:spcAft>
              <a:buClr>
                <a:srgbClr val="F3F3F3"/>
              </a:buClr>
              <a:buSzPts val="1500"/>
              <a:buChar char="●"/>
              <a:defRPr sz="1500">
                <a:solidFill>
                  <a:srgbClr val="F3F3F3"/>
                </a:solidFill>
              </a:defRPr>
            </a:lvl7pPr>
            <a:lvl8pPr indent="-323850" lvl="7" marL="3657600">
              <a:spcBef>
                <a:spcPts val="0"/>
              </a:spcBef>
              <a:spcAft>
                <a:spcPts val="0"/>
              </a:spcAft>
              <a:buClr>
                <a:srgbClr val="F3F3F3"/>
              </a:buClr>
              <a:buSzPts val="1500"/>
              <a:buChar char="○"/>
              <a:defRPr sz="1500">
                <a:solidFill>
                  <a:srgbClr val="F3F3F3"/>
                </a:solidFill>
              </a:defRPr>
            </a:lvl8pPr>
            <a:lvl9pPr indent="-323850" lvl="8" marL="4114800">
              <a:spcBef>
                <a:spcPts val="0"/>
              </a:spcBef>
              <a:spcAft>
                <a:spcPts val="0"/>
              </a:spcAft>
              <a:buClr>
                <a:srgbClr val="F3F3F3"/>
              </a:buClr>
              <a:buSzPts val="1500"/>
              <a:buChar char="■"/>
              <a:defRPr sz="1500">
                <a:solidFill>
                  <a:srgbClr val="F3F3F3"/>
                </a:solidFill>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700"/>
              <a:t>Project Kindle</a:t>
            </a:r>
            <a:endParaRPr sz="6700"/>
          </a:p>
        </p:txBody>
      </p:sp>
      <p:sp>
        <p:nvSpPr>
          <p:cNvPr id="55" name="Google Shape;55;p13"/>
          <p:cNvSpPr txBox="1"/>
          <p:nvPr>
            <p:ph idx="1" type="subTitle"/>
          </p:nvPr>
        </p:nvSpPr>
        <p:spPr>
          <a:xfrm>
            <a:off x="311700" y="2605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t>(unemployed title)</a:t>
            </a:r>
            <a:endParaRPr sz="1700"/>
          </a:p>
        </p:txBody>
      </p:sp>
      <p:sp>
        <p:nvSpPr>
          <p:cNvPr id="56" name="Google Shape;56;p13"/>
          <p:cNvSpPr txBox="1"/>
          <p:nvPr>
            <p:ph idx="1" type="subTitle"/>
          </p:nvPr>
        </p:nvSpPr>
        <p:spPr>
          <a:xfrm>
            <a:off x="311700" y="3215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Isaiah Hull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Semester Plans</a:t>
            </a:r>
            <a:endParaRPr/>
          </a:p>
        </p:txBody>
      </p:sp>
      <p:sp>
        <p:nvSpPr>
          <p:cNvPr id="135" name="Google Shape;135;p22"/>
          <p:cNvSpPr txBox="1"/>
          <p:nvPr>
            <p:ph idx="1" type="body"/>
          </p:nvPr>
        </p:nvSpPr>
        <p:spPr>
          <a:xfrm>
            <a:off x="311700" y="1152475"/>
            <a:ext cx="50511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Banjo Kazooie-like philosophy</a:t>
            </a:r>
            <a:endParaRPr/>
          </a:p>
          <a:p>
            <a:pPr indent="-336550" lvl="0" marL="457200" rtl="0" algn="l">
              <a:spcBef>
                <a:spcPts val="0"/>
              </a:spcBef>
              <a:spcAft>
                <a:spcPts val="0"/>
              </a:spcAft>
              <a:buSzPts val="1700"/>
              <a:buChar char="-"/>
            </a:pPr>
            <a:r>
              <a:rPr lang="en"/>
              <a:t>One area with objectives and rewards</a:t>
            </a:r>
            <a:endParaRPr/>
          </a:p>
          <a:p>
            <a:pPr indent="-323850" lvl="1" marL="914400" rtl="0" algn="l">
              <a:spcBef>
                <a:spcPts val="0"/>
              </a:spcBef>
              <a:spcAft>
                <a:spcPts val="0"/>
              </a:spcAft>
              <a:buSzPts val="1500"/>
              <a:buChar char="-"/>
            </a:pPr>
            <a:r>
              <a:rPr lang="en"/>
              <a:t>Weapons, health boosts, items, quick travel?</a:t>
            </a:r>
            <a:endParaRPr/>
          </a:p>
          <a:p>
            <a:pPr indent="-336550" lvl="0" marL="457200" rtl="0" algn="l">
              <a:spcBef>
                <a:spcPts val="0"/>
              </a:spcBef>
              <a:spcAft>
                <a:spcPts val="0"/>
              </a:spcAft>
              <a:buSzPts val="1700"/>
              <a:buChar char="-"/>
            </a:pPr>
            <a:r>
              <a:rPr lang="en"/>
              <a:t>Boss can be fought…</a:t>
            </a:r>
            <a:endParaRPr/>
          </a:p>
          <a:p>
            <a:pPr indent="-323850" lvl="1" marL="914400" rtl="0" algn="l">
              <a:spcBef>
                <a:spcPts val="0"/>
              </a:spcBef>
              <a:spcAft>
                <a:spcPts val="0"/>
              </a:spcAft>
              <a:buSzPts val="1500"/>
              <a:buChar char="-"/>
            </a:pPr>
            <a:r>
              <a:rPr lang="en"/>
              <a:t>At any time</a:t>
            </a:r>
            <a:endParaRPr/>
          </a:p>
          <a:p>
            <a:pPr indent="-323850" lvl="1" marL="914400" rtl="0" algn="l">
              <a:spcBef>
                <a:spcPts val="0"/>
              </a:spcBef>
              <a:spcAft>
                <a:spcPts val="0"/>
              </a:spcAft>
              <a:buSzPts val="1500"/>
              <a:buChar char="-"/>
            </a:pPr>
            <a:r>
              <a:rPr lang="en"/>
              <a:t>Once a certain objective is done</a:t>
            </a:r>
            <a:endParaRPr/>
          </a:p>
          <a:p>
            <a:pPr indent="-336550" lvl="0" marL="457200" rtl="0" algn="l">
              <a:spcBef>
                <a:spcPts val="0"/>
              </a:spcBef>
              <a:spcAft>
                <a:spcPts val="0"/>
              </a:spcAft>
              <a:buSzPts val="1700"/>
              <a:buChar char="-"/>
            </a:pPr>
            <a:r>
              <a:rPr lang="en"/>
              <a:t>Player can grow their strength or challenge themselves early</a:t>
            </a:r>
            <a:endParaRPr/>
          </a:p>
        </p:txBody>
      </p:sp>
      <p:pic>
        <p:nvPicPr>
          <p:cNvPr id="136" name="Google Shape;136;p22"/>
          <p:cNvPicPr preferRelativeResize="0"/>
          <p:nvPr/>
        </p:nvPicPr>
        <p:blipFill rotWithShape="1">
          <a:blip r:embed="rId3">
            <a:alphaModFix/>
          </a:blip>
          <a:srcRect b="6346" l="55098" r="0" t="16730"/>
          <a:stretch/>
        </p:blipFill>
        <p:spPr>
          <a:xfrm>
            <a:off x="5568350" y="656175"/>
            <a:ext cx="2930099" cy="3875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this project?</a:t>
            </a:r>
            <a:endParaRPr/>
          </a:p>
        </p:txBody>
      </p:sp>
      <p:sp>
        <p:nvSpPr>
          <p:cNvPr id="142" name="Google Shape;142;p23"/>
          <p:cNvSpPr txBox="1"/>
          <p:nvPr>
            <p:ph idx="1" type="body"/>
          </p:nvPr>
        </p:nvSpPr>
        <p:spPr>
          <a:xfrm>
            <a:off x="311700" y="1152475"/>
            <a:ext cx="65175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Simple, lax project</a:t>
            </a:r>
            <a:endParaRPr/>
          </a:p>
          <a:p>
            <a:pPr indent="-323850" lvl="1" marL="914400" rtl="0" algn="l">
              <a:spcBef>
                <a:spcPts val="0"/>
              </a:spcBef>
              <a:spcAft>
                <a:spcPts val="0"/>
              </a:spcAft>
              <a:buSzPts val="1500"/>
              <a:buChar char="-"/>
            </a:pPr>
            <a:r>
              <a:rPr lang="en"/>
              <a:t>“Dream” theme means anything is fair game</a:t>
            </a:r>
            <a:endParaRPr/>
          </a:p>
          <a:p>
            <a:pPr indent="-336550" lvl="0" marL="457200" rtl="0" algn="l">
              <a:spcBef>
                <a:spcPts val="0"/>
              </a:spcBef>
              <a:spcAft>
                <a:spcPts val="0"/>
              </a:spcAft>
              <a:buSzPts val="1700"/>
              <a:buChar char="-"/>
            </a:pPr>
            <a:r>
              <a:rPr lang="en"/>
              <a:t>Small enough for a starter project, big enough for content</a:t>
            </a:r>
            <a:endParaRPr/>
          </a:p>
          <a:p>
            <a:pPr indent="-336550" lvl="0" marL="457200" rtl="0" algn="l">
              <a:spcBef>
                <a:spcPts val="0"/>
              </a:spcBef>
              <a:spcAft>
                <a:spcPts val="0"/>
              </a:spcAft>
              <a:buSzPts val="1700"/>
              <a:buChar char="-"/>
            </a:pPr>
            <a:r>
              <a:rPr lang="en"/>
              <a:t>Mechanics are </a:t>
            </a:r>
            <a:r>
              <a:rPr lang="en"/>
              <a:t>important</a:t>
            </a:r>
            <a:endParaRPr/>
          </a:p>
          <a:p>
            <a:pPr indent="-323850" lvl="1" marL="914400" rtl="0" algn="l">
              <a:spcBef>
                <a:spcPts val="0"/>
              </a:spcBef>
              <a:spcAft>
                <a:spcPts val="0"/>
              </a:spcAft>
              <a:buSzPts val="1500"/>
              <a:buChar char="-"/>
            </a:pPr>
            <a:r>
              <a:rPr lang="en"/>
              <a:t>Opportunity to practice designing comfortable controls for a platformer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That’s all</a:t>
            </a:r>
            <a:endParaRPr/>
          </a:p>
        </p:txBody>
      </p:sp>
      <p:sp>
        <p:nvSpPr>
          <p:cNvPr id="148" name="Google Shape;148;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Thanks for your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4">
            <a:alphaModFix/>
          </a:blip>
          <a:stretch>
            <a:fillRect/>
          </a:stretch>
        </p:blipFill>
        <p:spPr>
          <a:xfrm>
            <a:off x="1438013" y="152400"/>
            <a:ext cx="6267965" cy="48386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4">
            <a:alphaModFix/>
          </a:blip>
          <a:stretch>
            <a:fillRect/>
          </a:stretch>
        </p:blipFill>
        <p:spPr>
          <a:xfrm>
            <a:off x="1447800" y="152400"/>
            <a:ext cx="6267965"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4">
            <a:alphaModFix/>
          </a:blip>
          <a:stretch>
            <a:fillRect/>
          </a:stretch>
        </p:blipFill>
        <p:spPr>
          <a:xfrm>
            <a:off x="152400" y="533400"/>
            <a:ext cx="8839204" cy="38714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62" name="Google Shape;62;p14"/>
          <p:cNvSpPr txBox="1"/>
          <p:nvPr>
            <p:ph idx="1" type="body"/>
          </p:nvPr>
        </p:nvSpPr>
        <p:spPr>
          <a:xfrm>
            <a:off x="311700" y="1152475"/>
            <a:ext cx="3999900" cy="74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I like Cave Story</a:t>
            </a:r>
            <a:endParaRPr/>
          </a:p>
        </p:txBody>
      </p:sp>
      <p:pic>
        <p:nvPicPr>
          <p:cNvPr id="63" name="Google Shape;63;p14"/>
          <p:cNvPicPr preferRelativeResize="0"/>
          <p:nvPr/>
        </p:nvPicPr>
        <p:blipFill>
          <a:blip r:embed="rId4">
            <a:alphaModFix/>
          </a:blip>
          <a:stretch>
            <a:fillRect/>
          </a:stretch>
        </p:blipFill>
        <p:spPr>
          <a:xfrm>
            <a:off x="4572250" y="713450"/>
            <a:ext cx="4527601" cy="27604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69" name="Google Shape;69;p15"/>
          <p:cNvSpPr txBox="1"/>
          <p:nvPr>
            <p:ph idx="1" type="body"/>
          </p:nvPr>
        </p:nvSpPr>
        <p:spPr>
          <a:xfrm>
            <a:off x="311700" y="1152475"/>
            <a:ext cx="3999900" cy="74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I like Cave Story</a:t>
            </a:r>
            <a:endParaRPr/>
          </a:p>
        </p:txBody>
      </p:sp>
      <p:sp>
        <p:nvSpPr>
          <p:cNvPr id="70" name="Google Shape;70;p15"/>
          <p:cNvSpPr txBox="1"/>
          <p:nvPr>
            <p:ph idx="1" type="body"/>
          </p:nvPr>
        </p:nvSpPr>
        <p:spPr>
          <a:xfrm>
            <a:off x="311700" y="1602350"/>
            <a:ext cx="3999900" cy="1167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Messed with Game Development for 6+ years</a:t>
            </a:r>
            <a:endParaRPr/>
          </a:p>
          <a:p>
            <a:pPr indent="-323850" lvl="1" marL="914400" rtl="0" algn="l">
              <a:spcBef>
                <a:spcPts val="0"/>
              </a:spcBef>
              <a:spcAft>
                <a:spcPts val="0"/>
              </a:spcAft>
              <a:buSzPts val="1500"/>
              <a:buChar char="○"/>
            </a:pPr>
            <a:r>
              <a:rPr lang="en"/>
              <a:t>Programming is strongest skill</a:t>
            </a:r>
            <a:endParaRPr/>
          </a:p>
        </p:txBody>
      </p:sp>
      <p:pic>
        <p:nvPicPr>
          <p:cNvPr id="71" name="Google Shape;71;p15"/>
          <p:cNvPicPr preferRelativeResize="0"/>
          <p:nvPr/>
        </p:nvPicPr>
        <p:blipFill>
          <a:blip r:embed="rId4">
            <a:alphaModFix/>
          </a:blip>
          <a:stretch>
            <a:fillRect/>
          </a:stretch>
        </p:blipFill>
        <p:spPr>
          <a:xfrm>
            <a:off x="4572250" y="713450"/>
            <a:ext cx="4527601" cy="2760435"/>
          </a:xfrm>
          <a:prstGeom prst="rect">
            <a:avLst/>
          </a:prstGeom>
          <a:noFill/>
          <a:ln>
            <a:noFill/>
          </a:ln>
        </p:spPr>
      </p:pic>
      <p:pic>
        <p:nvPicPr>
          <p:cNvPr id="72" name="Google Shape;72;p15"/>
          <p:cNvPicPr preferRelativeResize="0"/>
          <p:nvPr/>
        </p:nvPicPr>
        <p:blipFill>
          <a:blip r:embed="rId5">
            <a:alphaModFix/>
          </a:blip>
          <a:stretch>
            <a:fillRect/>
          </a:stretch>
        </p:blipFill>
        <p:spPr>
          <a:xfrm>
            <a:off x="4625000" y="857250"/>
            <a:ext cx="3999900" cy="31762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78" name="Google Shape;78;p16"/>
          <p:cNvSpPr txBox="1"/>
          <p:nvPr>
            <p:ph idx="1" type="body"/>
          </p:nvPr>
        </p:nvSpPr>
        <p:spPr>
          <a:xfrm>
            <a:off x="311700" y="1152475"/>
            <a:ext cx="3999900" cy="74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I like Cave Story</a:t>
            </a:r>
            <a:endParaRPr/>
          </a:p>
        </p:txBody>
      </p:sp>
      <p:sp>
        <p:nvSpPr>
          <p:cNvPr id="79" name="Google Shape;79;p16"/>
          <p:cNvSpPr txBox="1"/>
          <p:nvPr>
            <p:ph idx="1" type="body"/>
          </p:nvPr>
        </p:nvSpPr>
        <p:spPr>
          <a:xfrm>
            <a:off x="311700" y="1602350"/>
            <a:ext cx="3999900" cy="1167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Messed with Game Development for 6+ years</a:t>
            </a:r>
            <a:endParaRPr/>
          </a:p>
          <a:p>
            <a:pPr indent="-323850" lvl="1" marL="914400" rtl="0" algn="l">
              <a:spcBef>
                <a:spcPts val="0"/>
              </a:spcBef>
              <a:spcAft>
                <a:spcPts val="0"/>
              </a:spcAft>
              <a:buSzPts val="1500"/>
              <a:buChar char="○"/>
            </a:pPr>
            <a:r>
              <a:rPr lang="en"/>
              <a:t>Programming is strongest skill</a:t>
            </a:r>
            <a:endParaRPr/>
          </a:p>
        </p:txBody>
      </p:sp>
      <p:sp>
        <p:nvSpPr>
          <p:cNvPr id="80" name="Google Shape;80;p16"/>
          <p:cNvSpPr txBox="1"/>
          <p:nvPr>
            <p:ph idx="1" type="body"/>
          </p:nvPr>
        </p:nvSpPr>
        <p:spPr>
          <a:xfrm>
            <a:off x="311700" y="2524075"/>
            <a:ext cx="3999900" cy="9522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a:t>Wrote a model exporter for Blender to GMS2 over semester break</a:t>
            </a:r>
            <a:endParaRPr/>
          </a:p>
        </p:txBody>
      </p:sp>
      <p:pic>
        <p:nvPicPr>
          <p:cNvPr id="81" name="Google Shape;81;p16"/>
          <p:cNvPicPr preferRelativeResize="0"/>
          <p:nvPr/>
        </p:nvPicPr>
        <p:blipFill>
          <a:blip r:embed="rId4">
            <a:alphaModFix/>
          </a:blip>
          <a:stretch>
            <a:fillRect/>
          </a:stretch>
        </p:blipFill>
        <p:spPr>
          <a:xfrm>
            <a:off x="4572250" y="713450"/>
            <a:ext cx="4527601" cy="2760435"/>
          </a:xfrm>
          <a:prstGeom prst="rect">
            <a:avLst/>
          </a:prstGeom>
          <a:noFill/>
          <a:ln>
            <a:noFill/>
          </a:ln>
        </p:spPr>
      </p:pic>
      <p:pic>
        <p:nvPicPr>
          <p:cNvPr id="82" name="Google Shape;82;p16"/>
          <p:cNvPicPr preferRelativeResize="0"/>
          <p:nvPr/>
        </p:nvPicPr>
        <p:blipFill>
          <a:blip r:embed="rId5">
            <a:alphaModFix/>
          </a:blip>
          <a:stretch>
            <a:fillRect/>
          </a:stretch>
        </p:blipFill>
        <p:spPr>
          <a:xfrm>
            <a:off x="4625000" y="857250"/>
            <a:ext cx="3999900" cy="3176218"/>
          </a:xfrm>
          <a:prstGeom prst="rect">
            <a:avLst/>
          </a:prstGeom>
          <a:noFill/>
          <a:ln>
            <a:noFill/>
          </a:ln>
        </p:spPr>
      </p:pic>
      <p:pic>
        <p:nvPicPr>
          <p:cNvPr id="83" name="Google Shape;83;p16"/>
          <p:cNvPicPr preferRelativeResize="0"/>
          <p:nvPr/>
        </p:nvPicPr>
        <p:blipFill>
          <a:blip r:embed="rId6">
            <a:alphaModFix/>
          </a:blip>
          <a:stretch>
            <a:fillRect/>
          </a:stretch>
        </p:blipFill>
        <p:spPr>
          <a:xfrm>
            <a:off x="4195775" y="1121025"/>
            <a:ext cx="4817886" cy="291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89" name="Google Shape;89;p17"/>
          <p:cNvSpPr txBox="1"/>
          <p:nvPr>
            <p:ph idx="1" type="body"/>
          </p:nvPr>
        </p:nvSpPr>
        <p:spPr>
          <a:xfrm>
            <a:off x="311700" y="1152475"/>
            <a:ext cx="3999900" cy="74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I like Cave Story</a:t>
            </a:r>
            <a:endParaRPr/>
          </a:p>
        </p:txBody>
      </p:sp>
      <p:sp>
        <p:nvSpPr>
          <p:cNvPr id="90" name="Google Shape;90;p17"/>
          <p:cNvSpPr txBox="1"/>
          <p:nvPr>
            <p:ph idx="1" type="body"/>
          </p:nvPr>
        </p:nvSpPr>
        <p:spPr>
          <a:xfrm>
            <a:off x="311700" y="1602350"/>
            <a:ext cx="3999900" cy="1167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Messed with Game Development for 6+ years</a:t>
            </a:r>
            <a:endParaRPr/>
          </a:p>
          <a:p>
            <a:pPr indent="-323850" lvl="1" marL="914400" rtl="0" algn="l">
              <a:spcBef>
                <a:spcPts val="0"/>
              </a:spcBef>
              <a:spcAft>
                <a:spcPts val="0"/>
              </a:spcAft>
              <a:buSzPts val="1500"/>
              <a:buChar char="○"/>
            </a:pPr>
            <a:r>
              <a:rPr lang="en"/>
              <a:t>Programming is strongest skill</a:t>
            </a:r>
            <a:endParaRPr/>
          </a:p>
        </p:txBody>
      </p:sp>
      <p:sp>
        <p:nvSpPr>
          <p:cNvPr id="91" name="Google Shape;91;p17"/>
          <p:cNvSpPr txBox="1"/>
          <p:nvPr>
            <p:ph idx="1" type="body"/>
          </p:nvPr>
        </p:nvSpPr>
        <p:spPr>
          <a:xfrm>
            <a:off x="311700" y="2524075"/>
            <a:ext cx="3999900" cy="9522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a:t>Wrote a model exporter for Blender to GMS2 over semester break</a:t>
            </a:r>
            <a:endParaRPr/>
          </a:p>
        </p:txBody>
      </p:sp>
      <p:sp>
        <p:nvSpPr>
          <p:cNvPr id="92" name="Google Shape;92;p17"/>
          <p:cNvSpPr txBox="1"/>
          <p:nvPr>
            <p:ph idx="1" type="body"/>
          </p:nvPr>
        </p:nvSpPr>
        <p:spPr>
          <a:xfrm>
            <a:off x="311700" y="3438475"/>
            <a:ext cx="3999900" cy="824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Worked on Hunter for             Game Dev Club</a:t>
            </a:r>
            <a:endParaRPr/>
          </a:p>
        </p:txBody>
      </p:sp>
      <p:pic>
        <p:nvPicPr>
          <p:cNvPr id="93" name="Google Shape;93;p17"/>
          <p:cNvPicPr preferRelativeResize="0"/>
          <p:nvPr/>
        </p:nvPicPr>
        <p:blipFill>
          <a:blip r:embed="rId4">
            <a:alphaModFix/>
          </a:blip>
          <a:stretch>
            <a:fillRect/>
          </a:stretch>
        </p:blipFill>
        <p:spPr>
          <a:xfrm>
            <a:off x="4572250" y="713450"/>
            <a:ext cx="4527601" cy="2760435"/>
          </a:xfrm>
          <a:prstGeom prst="rect">
            <a:avLst/>
          </a:prstGeom>
          <a:noFill/>
          <a:ln>
            <a:noFill/>
          </a:ln>
        </p:spPr>
      </p:pic>
      <p:pic>
        <p:nvPicPr>
          <p:cNvPr id="94" name="Google Shape;94;p17"/>
          <p:cNvPicPr preferRelativeResize="0"/>
          <p:nvPr/>
        </p:nvPicPr>
        <p:blipFill>
          <a:blip r:embed="rId5">
            <a:alphaModFix/>
          </a:blip>
          <a:stretch>
            <a:fillRect/>
          </a:stretch>
        </p:blipFill>
        <p:spPr>
          <a:xfrm>
            <a:off x="4625000" y="857250"/>
            <a:ext cx="3999900" cy="3176218"/>
          </a:xfrm>
          <a:prstGeom prst="rect">
            <a:avLst/>
          </a:prstGeom>
          <a:noFill/>
          <a:ln>
            <a:noFill/>
          </a:ln>
        </p:spPr>
      </p:pic>
      <p:pic>
        <p:nvPicPr>
          <p:cNvPr id="95" name="Google Shape;95;p17"/>
          <p:cNvPicPr preferRelativeResize="0"/>
          <p:nvPr/>
        </p:nvPicPr>
        <p:blipFill>
          <a:blip r:embed="rId6">
            <a:alphaModFix/>
          </a:blip>
          <a:stretch>
            <a:fillRect/>
          </a:stretch>
        </p:blipFill>
        <p:spPr>
          <a:xfrm>
            <a:off x="4195775" y="1121025"/>
            <a:ext cx="4817886" cy="2912450"/>
          </a:xfrm>
          <a:prstGeom prst="rect">
            <a:avLst/>
          </a:prstGeom>
          <a:noFill/>
          <a:ln>
            <a:noFill/>
          </a:ln>
        </p:spPr>
      </p:pic>
      <p:pic>
        <p:nvPicPr>
          <p:cNvPr id="96" name="Google Shape;96;p17"/>
          <p:cNvPicPr preferRelativeResize="0"/>
          <p:nvPr/>
        </p:nvPicPr>
        <p:blipFill>
          <a:blip r:embed="rId7">
            <a:alphaModFix/>
          </a:blip>
          <a:stretch>
            <a:fillRect/>
          </a:stretch>
        </p:blipFill>
        <p:spPr>
          <a:xfrm>
            <a:off x="4134700" y="1613544"/>
            <a:ext cx="4817875" cy="24199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Premise (1)</a:t>
            </a:r>
            <a:endParaRPr/>
          </a:p>
        </p:txBody>
      </p:sp>
      <p:sp>
        <p:nvSpPr>
          <p:cNvPr id="102" name="Google Shape;102;p18"/>
          <p:cNvSpPr txBox="1"/>
          <p:nvPr>
            <p:ph idx="1" type="body"/>
          </p:nvPr>
        </p:nvSpPr>
        <p:spPr>
          <a:xfrm>
            <a:off x="311700" y="1152475"/>
            <a:ext cx="47874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A human named Coro, falls asleep and enters the Dream World. Coro has been blessed with the power to make his dreams come true. This power came with the expectation that the wielder would do good, but Coro wants to cause chaos and destruction instead.</a:t>
            </a:r>
            <a:endParaRPr/>
          </a:p>
        </p:txBody>
      </p:sp>
      <p:pic>
        <p:nvPicPr>
          <p:cNvPr id="103" name="Google Shape;103;p18"/>
          <p:cNvPicPr preferRelativeResize="0"/>
          <p:nvPr/>
        </p:nvPicPr>
        <p:blipFill rotWithShape="1">
          <a:blip r:embed="rId3">
            <a:alphaModFix/>
          </a:blip>
          <a:srcRect b="31417" l="24488" r="35627" t="0"/>
          <a:stretch/>
        </p:blipFill>
        <p:spPr>
          <a:xfrm>
            <a:off x="5572750" y="789125"/>
            <a:ext cx="2812273" cy="37330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Premise (2)</a:t>
            </a:r>
            <a:endParaRPr/>
          </a:p>
        </p:txBody>
      </p:sp>
      <p:sp>
        <p:nvSpPr>
          <p:cNvPr id="109" name="Google Shape;109;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He wakes up an entity called the Onyx and releases monsters onto the world. The Onyx reaches the residence of a robot scientist named Kindle. She decides to fight against the Onyx and save the Dream World from doom.</a:t>
            </a:r>
            <a:endParaRPr/>
          </a:p>
        </p:txBody>
      </p:sp>
      <p:pic>
        <p:nvPicPr>
          <p:cNvPr id="110" name="Google Shape;110;p19"/>
          <p:cNvPicPr preferRelativeResize="0"/>
          <p:nvPr/>
        </p:nvPicPr>
        <p:blipFill rotWithShape="1">
          <a:blip r:embed="rId3">
            <a:alphaModFix/>
          </a:blip>
          <a:srcRect b="29961" l="54622" r="9089" t="20809"/>
          <a:stretch/>
        </p:blipFill>
        <p:spPr>
          <a:xfrm>
            <a:off x="4950525" y="865325"/>
            <a:ext cx="3514772" cy="3680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Controls</a:t>
            </a:r>
            <a:endParaRPr/>
          </a:p>
        </p:txBody>
      </p:sp>
      <p:sp>
        <p:nvSpPr>
          <p:cNvPr id="116" name="Google Shape;116;p20"/>
          <p:cNvSpPr txBox="1"/>
          <p:nvPr>
            <p:ph idx="1" type="body"/>
          </p:nvPr>
        </p:nvSpPr>
        <p:spPr>
          <a:xfrm>
            <a:off x="370900" y="3907575"/>
            <a:ext cx="4032600" cy="9948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Move with left and </a:t>
            </a:r>
            <a:r>
              <a:rPr lang="en"/>
              <a:t>right</a:t>
            </a:r>
            <a:endParaRPr/>
          </a:p>
          <a:p>
            <a:pPr indent="-336550" lvl="0" marL="457200" rtl="0" algn="l">
              <a:spcBef>
                <a:spcPts val="0"/>
              </a:spcBef>
              <a:spcAft>
                <a:spcPts val="0"/>
              </a:spcAft>
              <a:buSzPts val="1700"/>
              <a:buChar char="-"/>
            </a:pPr>
            <a:r>
              <a:rPr lang="en"/>
              <a:t>Aim with left, right, up, and down</a:t>
            </a:r>
            <a:endParaRPr/>
          </a:p>
        </p:txBody>
      </p:sp>
      <p:pic>
        <p:nvPicPr>
          <p:cNvPr id="117" name="Google Shape;117;p20"/>
          <p:cNvPicPr preferRelativeResize="0"/>
          <p:nvPr/>
        </p:nvPicPr>
        <p:blipFill rotWithShape="1">
          <a:blip r:embed="rId3">
            <a:alphaModFix/>
          </a:blip>
          <a:srcRect b="2" l="60953" r="12086" t="70272"/>
          <a:stretch/>
        </p:blipFill>
        <p:spPr>
          <a:xfrm>
            <a:off x="6396175" y="1350775"/>
            <a:ext cx="2150948" cy="1830826"/>
          </a:xfrm>
          <a:prstGeom prst="rect">
            <a:avLst/>
          </a:prstGeom>
          <a:noFill/>
          <a:ln>
            <a:noFill/>
          </a:ln>
        </p:spPr>
      </p:pic>
      <p:pic>
        <p:nvPicPr>
          <p:cNvPr id="118" name="Google Shape;118;p20"/>
          <p:cNvPicPr preferRelativeResize="0"/>
          <p:nvPr/>
        </p:nvPicPr>
        <p:blipFill rotWithShape="1">
          <a:blip r:embed="rId3">
            <a:alphaModFix/>
          </a:blip>
          <a:srcRect b="2" l="45740" r="38359" t="70272"/>
          <a:stretch/>
        </p:blipFill>
        <p:spPr>
          <a:xfrm>
            <a:off x="1752938" y="1350762"/>
            <a:ext cx="1268526" cy="1830826"/>
          </a:xfrm>
          <a:prstGeom prst="rect">
            <a:avLst/>
          </a:prstGeom>
          <a:noFill/>
          <a:ln>
            <a:noFill/>
          </a:ln>
        </p:spPr>
      </p:pic>
      <p:sp>
        <p:nvSpPr>
          <p:cNvPr id="119" name="Google Shape;119;p20"/>
          <p:cNvSpPr txBox="1"/>
          <p:nvPr>
            <p:ph idx="1" type="body"/>
          </p:nvPr>
        </p:nvSpPr>
        <p:spPr>
          <a:xfrm>
            <a:off x="4769550" y="3921292"/>
            <a:ext cx="4032600" cy="9948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Shoot with </a:t>
            </a:r>
            <a:r>
              <a:rPr i="1" lang="en"/>
              <a:t>SHOOT</a:t>
            </a:r>
            <a:r>
              <a:rPr lang="en"/>
              <a:t> button</a:t>
            </a:r>
            <a:endParaRPr/>
          </a:p>
          <a:p>
            <a:pPr indent="-336550" lvl="0" marL="457200" rtl="0" algn="l">
              <a:spcBef>
                <a:spcPts val="0"/>
              </a:spcBef>
              <a:spcAft>
                <a:spcPts val="0"/>
              </a:spcAft>
              <a:buSzPts val="1700"/>
              <a:buChar char="-"/>
            </a:pPr>
            <a:r>
              <a:rPr lang="en"/>
              <a:t>Jump with </a:t>
            </a:r>
            <a:r>
              <a:rPr i="1" lang="en"/>
              <a:t>JUMP </a:t>
            </a:r>
            <a:r>
              <a:rPr lang="en"/>
              <a:t>button</a:t>
            </a:r>
            <a:endParaRPr/>
          </a:p>
        </p:txBody>
      </p:sp>
      <p:cxnSp>
        <p:nvCxnSpPr>
          <p:cNvPr id="120" name="Google Shape;120;p20"/>
          <p:cNvCxnSpPr>
            <a:stCxn id="115" idx="2"/>
          </p:cNvCxnSpPr>
          <p:nvPr/>
        </p:nvCxnSpPr>
        <p:spPr>
          <a:xfrm>
            <a:off x="4572000" y="1017725"/>
            <a:ext cx="1800" cy="3718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Mechanics</a:t>
            </a:r>
            <a:endParaRPr/>
          </a:p>
        </p:txBody>
      </p:sp>
      <p:sp>
        <p:nvSpPr>
          <p:cNvPr id="126" name="Google Shape;126;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Most enemies deal contact damage</a:t>
            </a:r>
            <a:endParaRPr/>
          </a:p>
          <a:p>
            <a:pPr indent="-336550" lvl="0" marL="457200" rtl="0" algn="l">
              <a:spcBef>
                <a:spcPts val="0"/>
              </a:spcBef>
              <a:spcAft>
                <a:spcPts val="0"/>
              </a:spcAft>
              <a:buSzPts val="1700"/>
              <a:buChar char="-"/>
            </a:pPr>
            <a:r>
              <a:rPr lang="en"/>
              <a:t>When defeated, enemies drop health or energy</a:t>
            </a:r>
            <a:endParaRPr/>
          </a:p>
          <a:p>
            <a:pPr indent="-336550" lvl="0" marL="457200" rtl="0" algn="l">
              <a:spcBef>
                <a:spcPts val="0"/>
              </a:spcBef>
              <a:spcAft>
                <a:spcPts val="0"/>
              </a:spcAft>
              <a:buSzPts val="1700"/>
              <a:buChar char="-"/>
            </a:pPr>
            <a:r>
              <a:rPr lang="en"/>
              <a:t>Energy is used to level up weapons to increase their power</a:t>
            </a:r>
            <a:endParaRPr/>
          </a:p>
          <a:p>
            <a:pPr indent="-336550" lvl="0" marL="457200" rtl="0" algn="l">
              <a:spcBef>
                <a:spcPts val="0"/>
              </a:spcBef>
              <a:spcAft>
                <a:spcPts val="0"/>
              </a:spcAft>
              <a:buSzPts val="1700"/>
              <a:buChar char="-"/>
            </a:pPr>
            <a:r>
              <a:rPr lang="en"/>
              <a:t>If Kindle takes damage, she loses energy which can downgrade weapons</a:t>
            </a:r>
            <a:endParaRPr/>
          </a:p>
        </p:txBody>
      </p:sp>
      <p:pic>
        <p:nvPicPr>
          <p:cNvPr id="127" name="Google Shape;127;p21"/>
          <p:cNvPicPr preferRelativeResize="0"/>
          <p:nvPr/>
        </p:nvPicPr>
        <p:blipFill rotWithShape="1">
          <a:blip r:embed="rId3">
            <a:alphaModFix/>
          </a:blip>
          <a:srcRect b="8338" l="0" r="44882" t="16744"/>
          <a:stretch/>
        </p:blipFill>
        <p:spPr>
          <a:xfrm>
            <a:off x="5179800" y="382800"/>
            <a:ext cx="3493151" cy="2079600"/>
          </a:xfrm>
          <a:prstGeom prst="rect">
            <a:avLst/>
          </a:prstGeom>
          <a:noFill/>
          <a:ln>
            <a:noFill/>
          </a:ln>
        </p:spPr>
      </p:pic>
      <p:pic>
        <p:nvPicPr>
          <p:cNvPr id="128" name="Google Shape;128;p21"/>
          <p:cNvPicPr preferRelativeResize="0"/>
          <p:nvPr/>
        </p:nvPicPr>
        <p:blipFill rotWithShape="1">
          <a:blip r:embed="rId3">
            <a:alphaModFix/>
          </a:blip>
          <a:srcRect b="57645" l="55000" r="-217" t="0"/>
          <a:stretch/>
        </p:blipFill>
        <p:spPr>
          <a:xfrm>
            <a:off x="4249475" y="2718425"/>
            <a:ext cx="2865623" cy="1175725"/>
          </a:xfrm>
          <a:prstGeom prst="rect">
            <a:avLst/>
          </a:prstGeom>
          <a:noFill/>
          <a:ln>
            <a:noFill/>
          </a:ln>
        </p:spPr>
      </p:pic>
      <p:pic>
        <p:nvPicPr>
          <p:cNvPr id="129" name="Google Shape;129;p21"/>
          <p:cNvPicPr preferRelativeResize="0"/>
          <p:nvPr/>
        </p:nvPicPr>
        <p:blipFill rotWithShape="1">
          <a:blip r:embed="rId3">
            <a:alphaModFix/>
          </a:blip>
          <a:srcRect b="10823" l="62346" r="14414" t="38788"/>
          <a:stretch/>
        </p:blipFill>
        <p:spPr>
          <a:xfrm>
            <a:off x="7359325" y="3126550"/>
            <a:ext cx="1472748" cy="1398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